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364" r:id="rId3"/>
    <p:sldId id="365" r:id="rId4"/>
    <p:sldId id="367" r:id="rId5"/>
    <p:sldId id="368" r:id="rId6"/>
    <p:sldId id="366" r:id="rId7"/>
    <p:sldId id="369" r:id="rId8"/>
    <p:sldId id="370" r:id="rId9"/>
    <p:sldId id="371" r:id="rId10"/>
    <p:sldId id="372" r:id="rId11"/>
    <p:sldId id="373" r:id="rId12"/>
    <p:sldId id="374" r:id="rId13"/>
    <p:sldId id="377" r:id="rId14"/>
    <p:sldId id="395" r:id="rId15"/>
    <p:sldId id="376" r:id="rId16"/>
    <p:sldId id="378" r:id="rId17"/>
    <p:sldId id="379" r:id="rId18"/>
    <p:sldId id="380" r:id="rId19"/>
    <p:sldId id="381" r:id="rId20"/>
    <p:sldId id="382" r:id="rId21"/>
    <p:sldId id="385" r:id="rId22"/>
    <p:sldId id="394" r:id="rId23"/>
    <p:sldId id="383" r:id="rId24"/>
    <p:sldId id="384" r:id="rId25"/>
    <p:sldId id="386" r:id="rId26"/>
    <p:sldId id="387" r:id="rId27"/>
    <p:sldId id="388" r:id="rId28"/>
    <p:sldId id="389" r:id="rId29"/>
    <p:sldId id="390" r:id="rId30"/>
    <p:sldId id="391" r:id="rId31"/>
    <p:sldId id="392" r:id="rId32"/>
    <p:sldId id="393" r:id="rId33"/>
    <p:sldId id="340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clrMode="bw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544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notesMaster" Target="notesMasters/notesMaster1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7" Type="http://schemas.openxmlformats.org/officeDocument/2006/relationships/slide" Target="slides/slide6.xml"/><Relationship Id="rId3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presProps" Target="presProp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4/19/09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avase/6/docs/api/java/lang/Thread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 to Threading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4</a:t>
            </a:r>
            <a:r>
              <a:rPr lang="en-US" dirty="0" smtClean="0"/>
              <a:t>/</a:t>
            </a:r>
            <a:r>
              <a:rPr lang="en-US" dirty="0" smtClean="0"/>
              <a:t>20</a:t>
            </a:r>
            <a:r>
              <a:rPr lang="en-US" dirty="0" smtClean="0"/>
              <a:t>/</a:t>
            </a:r>
            <a:r>
              <a:rPr lang="en-US" dirty="0" smtClean="0"/>
              <a:t>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Move the Dot?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centerClicked</a:t>
            </a:r>
            <a:r>
              <a:rPr lang="en-US" dirty="0" smtClean="0"/>
              <a:t> returned a Point</a:t>
            </a:r>
          </a:p>
          <a:p>
            <a:endParaRPr lang="en-US" dirty="0" smtClean="0"/>
          </a:p>
          <a:p>
            <a:r>
              <a:rPr lang="en-US" dirty="0" smtClean="0"/>
              <a:t>If we modify that point, what will happen?</a:t>
            </a:r>
          </a:p>
          <a:p>
            <a:endParaRPr lang="en-US" dirty="0" smtClean="0"/>
          </a:p>
          <a:p>
            <a:r>
              <a:rPr lang="en-US" dirty="0" smtClean="0"/>
              <a:t>Why?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There’s Still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move too fast, we drop the dot.</a:t>
            </a:r>
          </a:p>
          <a:p>
            <a:endParaRPr lang="en-US" dirty="0" smtClean="0"/>
          </a:p>
          <a:p>
            <a:r>
              <a:rPr lang="en-US" dirty="0" smtClean="0"/>
              <a:t>Why is it happening?</a:t>
            </a:r>
          </a:p>
          <a:p>
            <a:endParaRPr lang="en-US" dirty="0" smtClean="0"/>
          </a:p>
          <a:p>
            <a:r>
              <a:rPr lang="en-US" dirty="0" smtClean="0"/>
              <a:t>How do we solve this?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All modern operating systems support concurrency</a:t>
            </a:r>
          </a:p>
          <a:p>
            <a:endParaRPr lang="en-US" dirty="0" smtClean="0"/>
          </a:p>
          <a:p>
            <a:r>
              <a:rPr lang="en-US" dirty="0" smtClean="0"/>
              <a:t>Concurrency is the ability to do more than one thing at a time </a:t>
            </a:r>
          </a:p>
          <a:p>
            <a:endParaRPr lang="en-US" dirty="0" smtClean="0"/>
          </a:p>
          <a:p>
            <a:r>
              <a:rPr lang="en-US" dirty="0" smtClean="0"/>
              <a:t>Multiple processes (programs) can run simultaneously</a:t>
            </a:r>
          </a:p>
          <a:p>
            <a:r>
              <a:rPr lang="en-US" dirty="0" smtClean="0"/>
              <a:t>Multiple threads can run in each process simultaneously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Thread?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Short for</a:t>
            </a:r>
            <a:r>
              <a:rPr lang="en-US" dirty="0" smtClean="0"/>
              <a:t>: “A thread of execution”</a:t>
            </a:r>
          </a:p>
          <a:p>
            <a:r>
              <a:rPr lang="en-US" b="1" dirty="0" smtClean="0"/>
              <a:t>A thread is</a:t>
            </a:r>
            <a:r>
              <a:rPr lang="en-US" dirty="0" smtClean="0"/>
              <a:t>: A single serialized task executed over time</a:t>
            </a:r>
          </a:p>
          <a:p>
            <a:endParaRPr lang="en-US" dirty="0" smtClean="0"/>
          </a:p>
          <a:p>
            <a:r>
              <a:rPr lang="en-US" dirty="0" smtClean="0"/>
              <a:t>A program can split into two or more simultaneous running threads</a:t>
            </a:r>
          </a:p>
          <a:p>
            <a:r>
              <a:rPr lang="en-US" dirty="0" smtClean="0"/>
              <a:t>All of our programs to-date have contained a single thread of execution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vs. 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Every process contains at least one thread (1..n)</a:t>
            </a:r>
          </a:p>
          <a:p>
            <a:endParaRPr lang="en-US" dirty="0" smtClean="0"/>
          </a:p>
          <a:p>
            <a:r>
              <a:rPr lang="en-US" dirty="0" smtClean="0"/>
              <a:t>Threads automatically share </a:t>
            </a:r>
            <a:r>
              <a:rPr lang="en-US" dirty="0" smtClean="0"/>
              <a:t>memory, address space, and other</a:t>
            </a:r>
            <a:r>
              <a:rPr lang="en-US" dirty="0" smtClean="0"/>
              <a:t> information </a:t>
            </a:r>
            <a:r>
              <a:rPr lang="en-US" dirty="0" smtClean="0"/>
              <a:t>inside the process</a:t>
            </a:r>
          </a:p>
          <a:p>
            <a:r>
              <a:rPr lang="en-US" dirty="0" smtClean="0"/>
              <a:t>Processes don’t</a:t>
            </a:r>
            <a:r>
              <a:rPr lang="en-US" dirty="0" smtClean="0"/>
              <a:t> automatically share </a:t>
            </a:r>
            <a:r>
              <a:rPr lang="en-US" dirty="0" smtClean="0"/>
              <a:t>memory or address space with other processes</a:t>
            </a:r>
          </a:p>
          <a:p>
            <a:r>
              <a:rPr lang="en-US" dirty="0" smtClean="0"/>
              <a:t>Processes must use special mechanisms to communicate with each other</a:t>
            </a:r>
          </a:p>
          <a:p>
            <a:r>
              <a:rPr lang="en-US" dirty="0" smtClean="0"/>
              <a:t>Threads</a:t>
            </a:r>
            <a:r>
              <a:rPr lang="en-US" dirty="0" smtClean="0"/>
              <a:t> can easily communicate </a:t>
            </a:r>
            <a:r>
              <a:rPr lang="en-US" dirty="0" smtClean="0"/>
              <a:t>through shared memory and other resources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an OS Support Concurrency?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Single CPU</a:t>
            </a:r>
          </a:p>
          <a:p>
            <a:pPr lvl="1"/>
            <a:r>
              <a:rPr lang="en-US" dirty="0" smtClean="0"/>
              <a:t>Only one thread can physically run at a time</a:t>
            </a:r>
          </a:p>
          <a:p>
            <a:pPr lvl="1"/>
            <a:r>
              <a:rPr lang="en-US" dirty="0" smtClean="0"/>
              <a:t>Simulate concurrency:</a:t>
            </a:r>
          </a:p>
          <a:p>
            <a:pPr lvl="2"/>
            <a:r>
              <a:rPr lang="en-US" dirty="0" smtClean="0"/>
              <a:t>Interrupting currently executing thread (or process)</a:t>
            </a:r>
          </a:p>
          <a:p>
            <a:pPr lvl="2"/>
            <a:r>
              <a:rPr lang="en-US" dirty="0" smtClean="0"/>
              <a:t>Save the state</a:t>
            </a:r>
          </a:p>
          <a:p>
            <a:pPr lvl="2"/>
            <a:r>
              <a:rPr lang="en-US" dirty="0" smtClean="0"/>
              <a:t>Choose another thread to execute</a:t>
            </a:r>
          </a:p>
          <a:p>
            <a:pPr lvl="2"/>
            <a:r>
              <a:rPr lang="en-US" dirty="0" smtClean="0"/>
              <a:t>Load the saved state for this new thread</a:t>
            </a:r>
          </a:p>
          <a:p>
            <a:pPr lvl="2"/>
            <a:r>
              <a:rPr lang="en-US" dirty="0" smtClean="0"/>
              <a:t>Begin execution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Multiple CPU</a:t>
            </a:r>
          </a:p>
          <a:p>
            <a:pPr lvl="1"/>
            <a:r>
              <a:rPr lang="en-US" dirty="0" smtClean="0"/>
              <a:t>Can run a thread on each CPU in true concurrency</a:t>
            </a:r>
          </a:p>
          <a:p>
            <a:pPr lvl="1"/>
            <a:r>
              <a:rPr lang="en-US" dirty="0" smtClean="0"/>
              <a:t>Will still simulate concurrency in each CPU if there are more threads than CPUs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the OS Choose?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does it know which thread to run when?</a:t>
            </a:r>
          </a:p>
          <a:p>
            <a:pPr lvl="1"/>
            <a:r>
              <a:rPr lang="en-US" dirty="0" smtClean="0"/>
              <a:t>Responsibility of the process scheduler</a:t>
            </a:r>
          </a:p>
          <a:p>
            <a:pPr lvl="1"/>
            <a:r>
              <a:rPr lang="en-US" dirty="0" smtClean="0"/>
              <a:t>Usually uses time-division multiplexing based on thread/process priority</a:t>
            </a:r>
          </a:p>
          <a:p>
            <a:pPr lvl="1"/>
            <a:r>
              <a:rPr lang="en-US" dirty="0" smtClean="0"/>
              <a:t>High priority threads get more execution time (CPU cycles) than low-priority threads</a:t>
            </a:r>
          </a:p>
          <a:p>
            <a:endParaRPr lang="en-US" dirty="0" smtClean="0"/>
          </a:p>
          <a:p>
            <a:r>
              <a:rPr lang="en-US" dirty="0" smtClean="0"/>
              <a:t>What kind of data structure do you think the process scheduler uses?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Problems of Caused by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kinds of problems can parallel processes cause?</a:t>
            </a:r>
          </a:p>
          <a:p>
            <a:endParaRPr lang="en-US" dirty="0" smtClean="0"/>
          </a:p>
          <a:p>
            <a:r>
              <a:rPr lang="en-US" dirty="0" smtClean="0"/>
              <a:t>What kinds of problems can parallel threads cause?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Contention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Process level resource contention:</a:t>
            </a:r>
          </a:p>
          <a:p>
            <a:pPr lvl="1"/>
            <a:r>
              <a:rPr lang="en-US" dirty="0" smtClean="0"/>
              <a:t>Files on the file system</a:t>
            </a:r>
          </a:p>
          <a:p>
            <a:pPr lvl="1"/>
            <a:r>
              <a:rPr lang="en-US" dirty="0" smtClean="0"/>
              <a:t>Registry entries</a:t>
            </a:r>
          </a:p>
          <a:p>
            <a:pPr lvl="1"/>
            <a:r>
              <a:rPr lang="en-US" dirty="0" smtClean="0"/>
              <a:t>Database records</a:t>
            </a:r>
          </a:p>
          <a:p>
            <a:pPr lvl="1"/>
            <a:r>
              <a:rPr lang="en-US" dirty="0" smtClean="0"/>
              <a:t>Network resources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Thread level resource contention</a:t>
            </a:r>
          </a:p>
          <a:p>
            <a:pPr lvl="1"/>
            <a:r>
              <a:rPr lang="en-US" dirty="0" smtClean="0"/>
              <a:t>All of the above</a:t>
            </a:r>
          </a:p>
          <a:p>
            <a:pPr lvl="1"/>
            <a:r>
              <a:rPr lang="en-US" dirty="0" smtClean="0"/>
              <a:t>Values in memory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 a data structure between two threads</a:t>
            </a:r>
          </a:p>
          <a:p>
            <a:r>
              <a:rPr lang="en-US" dirty="0" smtClean="0"/>
              <a:t>Data structure takes more than one CPU instruction to update</a:t>
            </a:r>
          </a:p>
          <a:p>
            <a:r>
              <a:rPr lang="en-US" dirty="0" smtClean="0"/>
              <a:t>Two threads attempt to update at the same time</a:t>
            </a:r>
          </a:p>
          <a:p>
            <a:endParaRPr lang="en-US" dirty="0" smtClean="0"/>
          </a:p>
          <a:p>
            <a:r>
              <a:rPr lang="en-US" dirty="0" smtClean="0"/>
              <a:t>Hilarity ensues…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cover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Finish the DOTS program</a:t>
            </a:r>
          </a:p>
          <a:p>
            <a:r>
              <a:rPr lang="en-US" dirty="0" smtClean="0"/>
              <a:t>Introduction to threads and multi-threading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Race Conditions result in:</a:t>
            </a:r>
          </a:p>
          <a:p>
            <a:pPr lvl="1"/>
            <a:r>
              <a:rPr lang="en-US" dirty="0" smtClean="0"/>
              <a:t>Corrupt data</a:t>
            </a:r>
          </a:p>
          <a:p>
            <a:pPr lvl="1"/>
            <a:r>
              <a:rPr lang="en-US" dirty="0" smtClean="0"/>
              <a:t>Application exceptions and crashes</a:t>
            </a:r>
          </a:p>
          <a:p>
            <a:pPr lvl="1"/>
            <a:r>
              <a:rPr lang="en-US" dirty="0" smtClean="0"/>
              <a:t>Strange and unexpected behavior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Race conditions are among the most painful and time consuming of all debugging problems.</a:t>
            </a:r>
          </a:p>
          <a:p>
            <a:endParaRPr lang="en-US" dirty="0" smtClean="0"/>
          </a:p>
          <a:p>
            <a:r>
              <a:rPr lang="en-US" dirty="0" smtClean="0"/>
              <a:t>Something you would only wish on your worst lab partner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Execution is no longer completely deterministic</a:t>
            </a:r>
          </a:p>
          <a:p>
            <a:r>
              <a:rPr lang="en-US" dirty="0" smtClean="0"/>
              <a:t>Application behavior may vary depending on the timing of execution between various threads</a:t>
            </a:r>
          </a:p>
          <a:p>
            <a:endParaRPr lang="en-US" dirty="0" smtClean="0"/>
          </a:p>
          <a:p>
            <a:r>
              <a:rPr lang="en-US" dirty="0" smtClean="0"/>
              <a:t>Thorough testing is more difficult</a:t>
            </a:r>
          </a:p>
          <a:p>
            <a:r>
              <a:rPr lang="en-US" dirty="0" smtClean="0"/>
              <a:t>Defects may be intermittent</a:t>
            </a:r>
          </a:p>
          <a:p>
            <a:r>
              <a:rPr lang="en-US" dirty="0" smtClean="0"/>
              <a:t>Debugging timing issues can be very tough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Reduce Problems?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Synchronization!</a:t>
            </a:r>
          </a:p>
          <a:p>
            <a:endParaRPr lang="en-US" dirty="0" smtClean="0"/>
          </a:p>
          <a:p>
            <a:r>
              <a:rPr lang="en-US" dirty="0" smtClean="0"/>
              <a:t>Remember this term for later, we’ll come back to it…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Multi-threading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Multi-threading can cause real pain. Why use it?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Multi-threading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a single CPU</a:t>
            </a:r>
          </a:p>
          <a:p>
            <a:pPr lvl="1"/>
            <a:r>
              <a:rPr lang="en-US" b="1" dirty="0" smtClean="0"/>
              <a:t>Increased Performance. </a:t>
            </a:r>
            <a:r>
              <a:rPr lang="en-US" dirty="0" smtClean="0"/>
              <a:t>Multiple streams of work can be placed in their own threads and priority levels set accordingly.</a:t>
            </a:r>
          </a:p>
          <a:p>
            <a:pPr lvl="1"/>
            <a:r>
              <a:rPr lang="en-US" b="1" dirty="0" smtClean="0"/>
              <a:t>Increased Responsiveness. </a:t>
            </a:r>
            <a:r>
              <a:rPr lang="en-US" dirty="0" smtClean="0"/>
              <a:t>Processor intensive tasks can be in a separate ‘worker’ thread. UI thread can still respond to the </a:t>
            </a:r>
            <a:r>
              <a:rPr lang="en-US" dirty="0" smtClean="0"/>
              <a:t>user.</a:t>
            </a:r>
          </a:p>
          <a:p>
            <a:pPr lvl="1"/>
            <a:r>
              <a:rPr lang="en-US" b="1" dirty="0" smtClean="0"/>
              <a:t>Simplified Asynchronous Programming</a:t>
            </a:r>
            <a:r>
              <a:rPr lang="en-US" dirty="0" smtClean="0"/>
              <a:t>. Wait for responses on a separate thread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Multi-threading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 multiple </a:t>
            </a:r>
            <a:r>
              <a:rPr lang="en-US" dirty="0" smtClean="0"/>
              <a:t>CPUs, all the previous benefits plus:</a:t>
            </a:r>
          </a:p>
          <a:p>
            <a:pPr lvl="1"/>
            <a:r>
              <a:rPr lang="en-US" b="1" dirty="0" smtClean="0"/>
              <a:t>Superior </a:t>
            </a:r>
            <a:r>
              <a:rPr lang="en-US" b="1" dirty="0" smtClean="0"/>
              <a:t>Performance.</a:t>
            </a:r>
            <a:r>
              <a:rPr lang="en-US" dirty="0" smtClean="0"/>
              <a:t> If you have multiple threads, they can be run in parallel by multiple CPUs.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Keep in mind:</a:t>
            </a:r>
          </a:p>
          <a:p>
            <a:pPr lvl="1"/>
            <a:r>
              <a:rPr lang="en-US" dirty="0" smtClean="0"/>
              <a:t>Your program will always run on a single CPU unless you use multiple threads.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Threading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Concurrency support is built into the Java language and the class libraries</a:t>
            </a:r>
          </a:p>
          <a:p>
            <a:r>
              <a:rPr lang="en-US" dirty="0" smtClean="0"/>
              <a:t>Every Java program starts with one thread – the Main thread.</a:t>
            </a:r>
          </a:p>
          <a:p>
            <a:r>
              <a:rPr lang="en-US" dirty="0" smtClean="0"/>
              <a:t>The Main thread can create additional threads</a:t>
            </a:r>
          </a:p>
          <a:p>
            <a:endParaRPr lang="en-US" dirty="0" smtClean="0"/>
          </a:p>
          <a:p>
            <a:r>
              <a:rPr lang="en-US" dirty="0" smtClean="0"/>
              <a:t>Each Java thread is associated with a Thread class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http://java.sun.com/javase/6/docs/api/java/lang/Thread.</a:t>
            </a:r>
            <a:r>
              <a:rPr lang="en-US" dirty="0" smtClean="0">
                <a:hlinkClick r:id="rId2"/>
              </a:rPr>
              <a:t>html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Two ways to create a new thread:</a:t>
            </a:r>
          </a:p>
          <a:p>
            <a:pPr lvl="1"/>
            <a:r>
              <a:rPr lang="en-US" dirty="0" smtClean="0"/>
              <a:t>Create a subclass of Thread class</a:t>
            </a:r>
          </a:p>
          <a:p>
            <a:pPr lvl="1"/>
            <a:r>
              <a:rPr lang="en-US" dirty="0" smtClean="0"/>
              <a:t>Create a class that implements </a:t>
            </a:r>
            <a:r>
              <a:rPr lang="en-US" dirty="0" err="1" smtClean="0"/>
              <a:t>Runnable</a:t>
            </a:r>
            <a:r>
              <a:rPr lang="en-US" dirty="0" smtClean="0"/>
              <a:t> interface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Subclass</a:t>
            </a:r>
            <a:endParaRPr lang="en-US" dirty="0"/>
          </a:p>
        </p:txBody>
      </p:sp>
      <p:pic>
        <p:nvPicPr>
          <p:cNvPr id="6" name="Picture 5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209800"/>
            <a:ext cx="49276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Runnable</a:t>
            </a:r>
            <a:endParaRPr lang="en-US" dirty="0"/>
          </a:p>
        </p:txBody>
      </p:sp>
      <p:pic>
        <p:nvPicPr>
          <p:cNvPr id="7" name="Picture 6" descr="Picture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286000"/>
            <a:ext cx="4889500" cy="2755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Friday we had a drawing program</a:t>
            </a:r>
          </a:p>
          <a:p>
            <a:r>
              <a:rPr lang="en-US" dirty="0" smtClean="0"/>
              <a:t>We left with an open question: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How do we allow a user to pick up and drag a dot?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Should You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 seem pretty similar, when to use each?</a:t>
            </a:r>
          </a:p>
          <a:p>
            <a:pPr lvl="1"/>
            <a:r>
              <a:rPr lang="en-US" dirty="0" smtClean="0"/>
              <a:t>Subclass of thread is simple, but not as flexible.</a:t>
            </a:r>
          </a:p>
          <a:p>
            <a:pPr lvl="1"/>
            <a:r>
              <a:rPr lang="en-US" dirty="0" smtClean="0"/>
              <a:t>In general, you should implement the </a:t>
            </a:r>
            <a:r>
              <a:rPr lang="en-US" dirty="0" err="1" smtClean="0"/>
              <a:t>Runnable</a:t>
            </a:r>
            <a:r>
              <a:rPr lang="en-US" dirty="0" smtClean="0"/>
              <a:t> interface as it gives you more flexibility</a:t>
            </a:r>
          </a:p>
          <a:p>
            <a:endParaRPr lang="en-US" dirty="0" smtClean="0"/>
          </a:p>
          <a:p>
            <a:r>
              <a:rPr lang="en-US" dirty="0" smtClean="0"/>
              <a:t>Can you tell me why </a:t>
            </a:r>
            <a:r>
              <a:rPr lang="en-US" dirty="0" err="1" smtClean="0"/>
              <a:t>Runnable</a:t>
            </a:r>
            <a:r>
              <a:rPr lang="en-US" dirty="0" smtClean="0"/>
              <a:t> is more flexible?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class has many useful methods on it. For example:</a:t>
            </a:r>
          </a:p>
          <a:p>
            <a:pPr lvl="1"/>
            <a:r>
              <a:rPr lang="en-US" b="1" dirty="0" smtClean="0"/>
              <a:t>Sleep</a:t>
            </a:r>
            <a:r>
              <a:rPr lang="en-US" dirty="0" smtClean="0"/>
              <a:t>. Pause execution for a period of time</a:t>
            </a:r>
          </a:p>
          <a:p>
            <a:pPr lvl="1"/>
            <a:r>
              <a:rPr lang="en-US" b="1" dirty="0" smtClean="0"/>
              <a:t>Interrupt</a:t>
            </a:r>
            <a:r>
              <a:rPr lang="en-US" dirty="0" smtClean="0"/>
              <a:t>. Stop execution</a:t>
            </a:r>
          </a:p>
          <a:p>
            <a:pPr lvl="1"/>
            <a:r>
              <a:rPr lang="en-US" b="1" dirty="0" smtClean="0"/>
              <a:t>Join</a:t>
            </a:r>
            <a:r>
              <a:rPr lang="en-US" dirty="0" smtClean="0"/>
              <a:t>. Wait for another thread to complete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SimpleThreads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a worker thread from the Main thread</a:t>
            </a:r>
          </a:p>
          <a:p>
            <a:r>
              <a:rPr lang="en-US" dirty="0" smtClean="0"/>
              <a:t>Worker thread prints messages for a period of time</a:t>
            </a:r>
          </a:p>
          <a:p>
            <a:r>
              <a:rPr lang="en-US" dirty="0" smtClean="0"/>
              <a:t>If it takes too long the Main thread will interrupt it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67000"/>
            <a:ext cx="9144000" cy="2669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add </a:t>
            </a:r>
            <a:r>
              <a:rPr lang="en-US" dirty="0" err="1" smtClean="0"/>
              <a:t>draggable</a:t>
            </a:r>
            <a:r>
              <a:rPr lang="en-US" dirty="0" smtClean="0"/>
              <a:t> dots to this:</a:t>
            </a:r>
          </a:p>
          <a:p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2354263"/>
            <a:ext cx="3175000" cy="37719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Already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How to get resize, minimize, maximize and close to </a:t>
            </a:r>
            <a:r>
              <a:rPr lang="en-US" dirty="0" smtClean="0"/>
              <a:t>work</a:t>
            </a:r>
          </a:p>
          <a:p>
            <a:pPr lvl="1"/>
            <a:r>
              <a:rPr lang="en-US" dirty="0" err="1" smtClean="0"/>
              <a:t>JFrame</a:t>
            </a:r>
            <a:endParaRPr lang="en-US" dirty="0" smtClean="0"/>
          </a:p>
          <a:p>
            <a:r>
              <a:rPr lang="en-US" dirty="0" smtClean="0"/>
              <a:t>How to run code at the click of a </a:t>
            </a:r>
            <a:r>
              <a:rPr lang="en-US" dirty="0" smtClean="0"/>
              <a:t>button</a:t>
            </a:r>
          </a:p>
          <a:p>
            <a:pPr lvl="1"/>
            <a:r>
              <a:rPr lang="en-US" dirty="0" err="1" smtClean="0"/>
              <a:t>ActionListener</a:t>
            </a:r>
            <a:r>
              <a:rPr lang="en-US" dirty="0" smtClean="0"/>
              <a:t> interface</a:t>
            </a:r>
          </a:p>
          <a:p>
            <a:r>
              <a:rPr lang="en-US" dirty="0" smtClean="0"/>
              <a:t>How to draw </a:t>
            </a:r>
            <a:r>
              <a:rPr lang="en-US" dirty="0" smtClean="0"/>
              <a:t>the dots on the </a:t>
            </a:r>
            <a:r>
              <a:rPr lang="en-US" dirty="0" smtClean="0"/>
              <a:t>screen</a:t>
            </a:r>
          </a:p>
          <a:p>
            <a:pPr lvl="1"/>
            <a:r>
              <a:rPr lang="en-US" dirty="0" err="1" smtClean="0"/>
              <a:t>JComponent</a:t>
            </a:r>
            <a:r>
              <a:rPr lang="en-US" dirty="0" smtClean="0"/>
              <a:t> class</a:t>
            </a:r>
          </a:p>
          <a:p>
            <a:pPr lvl="1"/>
            <a:r>
              <a:rPr lang="en-US" dirty="0" err="1" smtClean="0"/>
              <a:t>p</a:t>
            </a:r>
            <a:r>
              <a:rPr lang="en-US" dirty="0" err="1" smtClean="0"/>
              <a:t>aintComponent</a:t>
            </a:r>
            <a:r>
              <a:rPr lang="en-US" dirty="0" smtClean="0"/>
              <a:t>() method override</a:t>
            </a:r>
          </a:p>
          <a:p>
            <a:r>
              <a:rPr lang="en-US" dirty="0" smtClean="0"/>
              <a:t>How to capture the </a:t>
            </a:r>
            <a:r>
              <a:rPr lang="en-US" dirty="0" err="1" smtClean="0"/>
              <a:t>mouseDragged</a:t>
            </a:r>
            <a:r>
              <a:rPr lang="en-US" dirty="0" smtClean="0"/>
              <a:t> event</a:t>
            </a:r>
          </a:p>
          <a:p>
            <a:pPr lvl="1"/>
            <a:r>
              <a:rPr lang="en-US" dirty="0" err="1" smtClean="0"/>
              <a:t>MouseMotionListener</a:t>
            </a:r>
            <a:r>
              <a:rPr lang="en-US" dirty="0" smtClean="0"/>
              <a:t> interface</a:t>
            </a:r>
          </a:p>
          <a:p>
            <a:pPr lvl="1"/>
            <a:r>
              <a:rPr lang="en-US" dirty="0" err="1" smtClean="0"/>
              <a:t>MouseDragged</a:t>
            </a:r>
            <a:r>
              <a:rPr lang="en-US" dirty="0" smtClean="0"/>
              <a:t> event handler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to Solve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implement two interfaces so we can capture the button click and the </a:t>
            </a:r>
            <a:r>
              <a:rPr lang="en-US" dirty="0" err="1" smtClean="0"/>
              <a:t>mouseDragged</a:t>
            </a:r>
            <a:r>
              <a:rPr lang="en-US" dirty="0" smtClean="0"/>
              <a:t> event in the same class?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can we tell if the drag started on a dot?</a:t>
            </a:r>
          </a:p>
          <a:p>
            <a:endParaRPr lang="en-US" dirty="0" smtClean="0"/>
          </a:p>
          <a:p>
            <a:r>
              <a:rPr lang="en-US" dirty="0" smtClean="0"/>
              <a:t>How do we move a dot with the drag of the mouse?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Multiple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As simple as:</a:t>
            </a:r>
          </a:p>
          <a:p>
            <a:pPr lvl="1"/>
            <a:r>
              <a:rPr lang="en-US" b="1" dirty="0" smtClean="0"/>
              <a:t>public class </a:t>
            </a:r>
            <a:r>
              <a:rPr lang="en-US" b="1" dirty="0" err="1" smtClean="0"/>
              <a:t>MoveComponent</a:t>
            </a:r>
            <a:r>
              <a:rPr lang="en-US" b="1" dirty="0" smtClean="0"/>
              <a:t> extends </a:t>
            </a:r>
            <a:r>
              <a:rPr lang="en-US" b="1" dirty="0" err="1" smtClean="0"/>
              <a:t>JComponent</a:t>
            </a:r>
            <a:r>
              <a:rPr lang="en-US" b="1" dirty="0" smtClean="0"/>
              <a:t> implements </a:t>
            </a:r>
            <a:r>
              <a:rPr lang="en-US" b="1" dirty="0" err="1" smtClean="0"/>
              <a:t>MouseMotionListener</a:t>
            </a:r>
            <a:r>
              <a:rPr lang="en-US" b="1" dirty="0" smtClean="0"/>
              <a:t>, </a:t>
            </a:r>
            <a:r>
              <a:rPr lang="en-US" b="1" dirty="0" err="1" smtClean="0"/>
              <a:t>ActionListener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Implement the missing interface methods</a:t>
            </a:r>
          </a:p>
          <a:p>
            <a:pPr lvl="1"/>
            <a:r>
              <a:rPr lang="en-US" dirty="0" err="1" smtClean="0"/>
              <a:t>addMouseMotionListener</a:t>
            </a:r>
            <a:r>
              <a:rPr lang="en-US" dirty="0" smtClean="0"/>
              <a:t>() to the class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Question:</a:t>
            </a:r>
          </a:p>
          <a:p>
            <a:pPr lvl="1"/>
            <a:r>
              <a:rPr lang="en-US" dirty="0" smtClean="0"/>
              <a:t>What is the difference between extending a class and implementing an interface?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Did Drag Start on a Dot?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Centers is an </a:t>
            </a:r>
            <a:r>
              <a:rPr lang="en-US" dirty="0" err="1" smtClean="0"/>
              <a:t>arraylist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/>
              <a:t>private </a:t>
            </a:r>
            <a:r>
              <a:rPr lang="en-US" b="1" dirty="0" err="1" smtClean="0"/>
              <a:t>ArrayList</a:t>
            </a:r>
            <a:r>
              <a:rPr lang="en-US" b="1" dirty="0" smtClean="0"/>
              <a:t>&lt;Point&gt; centers</a:t>
            </a:r>
            <a:r>
              <a:rPr lang="en-US" b="1" dirty="0" smtClean="0"/>
              <a:t>;</a:t>
            </a:r>
          </a:p>
          <a:p>
            <a:endParaRPr lang="en-US" b="1" dirty="0" smtClean="0"/>
          </a:p>
          <a:p>
            <a:r>
              <a:rPr lang="en-US" dirty="0" smtClean="0"/>
              <a:t>How can we can test if the mouse drag coordinates match a dot location?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Did Drag Start on a Dot?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new class</a:t>
            </a:r>
          </a:p>
          <a:p>
            <a:pPr lvl="1"/>
            <a:r>
              <a:rPr lang="en-US" dirty="0" smtClean="0"/>
              <a:t>E.g. private static class Dots</a:t>
            </a:r>
          </a:p>
          <a:p>
            <a:r>
              <a:rPr lang="en-US" dirty="0" smtClean="0"/>
              <a:t>Expose centers within that class</a:t>
            </a:r>
          </a:p>
          <a:p>
            <a:pPr lvl="1"/>
            <a:r>
              <a:rPr lang="en-US" dirty="0" smtClean="0"/>
              <a:t>Getter and setter</a:t>
            </a:r>
          </a:p>
          <a:p>
            <a:r>
              <a:rPr lang="en-US" dirty="0" smtClean="0"/>
              <a:t>Create a method to test if a given point matches a dot</a:t>
            </a:r>
          </a:p>
          <a:p>
            <a:pPr lvl="1"/>
            <a:r>
              <a:rPr lang="en-US" dirty="0" smtClean="0"/>
              <a:t>public static Point </a:t>
            </a:r>
            <a:r>
              <a:rPr lang="en-US" dirty="0" err="1" smtClean="0"/>
              <a:t>circleClicked(Point</a:t>
            </a:r>
            <a:r>
              <a:rPr lang="en-US" dirty="0" smtClean="0"/>
              <a:t> </a:t>
            </a:r>
            <a:r>
              <a:rPr lang="en-US" dirty="0" err="1" smtClean="0"/>
              <a:t>clickedPoint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Call </a:t>
            </a:r>
            <a:r>
              <a:rPr lang="en-US" dirty="0" err="1" smtClean="0"/>
              <a:t>circleClicked</a:t>
            </a:r>
            <a:r>
              <a:rPr lang="en-US" dirty="0" smtClean="0"/>
              <a:t>() on a </a:t>
            </a:r>
            <a:r>
              <a:rPr lang="en-US" dirty="0" err="1" smtClean="0"/>
              <a:t>mouseDragged</a:t>
            </a:r>
            <a:r>
              <a:rPr lang="en-US" dirty="0" smtClean="0"/>
              <a:t> event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3587</TotalTime>
  <Words>1157</Words>
  <Application>Microsoft Macintosh PowerPoint</Application>
  <PresentationFormat>On-screen Show (4:3)</PresentationFormat>
  <Paragraphs>185</Paragraphs>
  <Slides>33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Intro to Threading</vt:lpstr>
      <vt:lpstr>What we’ll cover today</vt:lpstr>
      <vt:lpstr>DOTS</vt:lpstr>
      <vt:lpstr>DOTS</vt:lpstr>
      <vt:lpstr>We Already Know</vt:lpstr>
      <vt:lpstr>Problems to Solve</vt:lpstr>
      <vt:lpstr>Implementing Multiple Interfaces</vt:lpstr>
      <vt:lpstr>Did Drag Start on a Dot?</vt:lpstr>
      <vt:lpstr>Did Drag Start on a Dot?</vt:lpstr>
      <vt:lpstr>How Do We Move the Dot?</vt:lpstr>
      <vt:lpstr>There’s Still a Problem</vt:lpstr>
      <vt:lpstr>Threading</vt:lpstr>
      <vt:lpstr>What is a Thread?</vt:lpstr>
      <vt:lpstr>Process vs. Thread</vt:lpstr>
      <vt:lpstr>How Does an OS Support Concurrency?</vt:lpstr>
      <vt:lpstr>How Does the OS Choose?</vt:lpstr>
      <vt:lpstr>Problems of Caused by Concurrency</vt:lpstr>
      <vt:lpstr>Resource Contention</vt:lpstr>
      <vt:lpstr>Race Conditions</vt:lpstr>
      <vt:lpstr>Race Conditions</vt:lpstr>
      <vt:lpstr>Difficulty Testing</vt:lpstr>
      <vt:lpstr>How Do You Reduce Problems?</vt:lpstr>
      <vt:lpstr>Multi-threading Benefits</vt:lpstr>
      <vt:lpstr>Multi-threading Benefits</vt:lpstr>
      <vt:lpstr>Multi-threading Benefits</vt:lpstr>
      <vt:lpstr>Java Threading</vt:lpstr>
      <vt:lpstr>Thread Class</vt:lpstr>
      <vt:lpstr>Thread Subclass</vt:lpstr>
      <vt:lpstr>Runnable</vt:lpstr>
      <vt:lpstr>Which Should You Use?</vt:lpstr>
      <vt:lpstr>Thread Class</vt:lpstr>
      <vt:lpstr>SimpleThreads Program</vt:lpstr>
      <vt:lpstr>Slide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63</cp:revision>
  <cp:lastPrinted>2009-03-25T02:21:38Z</cp:lastPrinted>
  <dcterms:created xsi:type="dcterms:W3CDTF">2009-04-19T22:12:00Z</dcterms:created>
  <dcterms:modified xsi:type="dcterms:W3CDTF">2009-04-20T02:19:08Z</dcterms:modified>
</cp:coreProperties>
</file>